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8"/>
    <p:sldId id="257" r:id="rId29"/>
    <p:sldId id="258" r:id="rId30"/>
    <p:sldId id="259" r:id="rId31"/>
    <p:sldId id="260" r:id="rId32"/>
    <p:sldId id="261" r:id="rId33"/>
    <p:sldId id="262" r:id="rId34"/>
    <p:sldId id="263" r:id="rId35"/>
    <p:sldId id="264" r:id="rId36"/>
    <p:sldId id="265" r:id="rId37"/>
    <p:sldId id="266" r:id="rId38"/>
    <p:sldId id="267" r:id="rId39"/>
    <p:sldId id="268" r:id="rId40"/>
    <p:sldId id="269" r:id="rId41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Josefin Sans" charset="1" panose="00000500000000000000"/>
      <p:regular r:id="rId10"/>
    </p:embeddedFont>
    <p:embeddedFont>
      <p:font typeface="Josefin Sans Bold" charset="1" panose="00000800000000000000"/>
      <p:regular r:id="rId11"/>
    </p:embeddedFont>
    <p:embeddedFont>
      <p:font typeface="Josefin Sans Italics" charset="1" panose="00000500000000000000"/>
      <p:regular r:id="rId12"/>
    </p:embeddedFont>
    <p:embeddedFont>
      <p:font typeface="Josefin Sans Bold Italics" charset="1" panose="00000800000000000000"/>
      <p:regular r:id="rId13"/>
    </p:embeddedFont>
    <p:embeddedFont>
      <p:font typeface="Josefin Sans Thin" charset="1" panose="00000300000000000000"/>
      <p:regular r:id="rId14"/>
    </p:embeddedFont>
    <p:embeddedFont>
      <p:font typeface="Josefin Sans Thin Italics" charset="1" panose="00000300000000000000"/>
      <p:regular r:id="rId15"/>
    </p:embeddedFont>
    <p:embeddedFont>
      <p:font typeface="Josefin Sans Light" charset="1" panose="00000400000000000000"/>
      <p:regular r:id="rId16"/>
    </p:embeddedFont>
    <p:embeddedFont>
      <p:font typeface="Josefin Sans Light Italics" charset="1" panose="00000400000000000000"/>
      <p:regular r:id="rId17"/>
    </p:embeddedFont>
    <p:embeddedFont>
      <p:font typeface="Josefin Sans Semi-Bold" charset="1" panose="00000700000000000000"/>
      <p:regular r:id="rId18"/>
    </p:embeddedFont>
    <p:embeddedFont>
      <p:font typeface="Josefin Sans Semi-Bold Italics" charset="1" panose="00000700000000000000"/>
      <p:regular r:id="rId19"/>
    </p:embeddedFont>
    <p:embeddedFont>
      <p:font typeface="Open Sans" charset="1" panose="020B0606030504020204"/>
      <p:regular r:id="rId20"/>
    </p:embeddedFont>
    <p:embeddedFont>
      <p:font typeface="Open Sans Bold" charset="1" panose="020B0806030504020204"/>
      <p:regular r:id="rId21"/>
    </p:embeddedFont>
    <p:embeddedFont>
      <p:font typeface="Open Sans Italics" charset="1" panose="020B0606030504020204"/>
      <p:regular r:id="rId22"/>
    </p:embeddedFont>
    <p:embeddedFont>
      <p:font typeface="Open Sans Bold Italics" charset="1" panose="020B0806030504020204"/>
      <p:regular r:id="rId23"/>
    </p:embeddedFont>
    <p:embeddedFont>
      <p:font typeface="Open Sans Light" charset="1" panose="020B0306030504020204"/>
      <p:regular r:id="rId24"/>
    </p:embeddedFont>
    <p:embeddedFont>
      <p:font typeface="Open Sans Light Italics" charset="1" panose="020B0306030504020204"/>
      <p:regular r:id="rId25"/>
    </p:embeddedFont>
    <p:embeddedFont>
      <p:font typeface="Open Sans Ultra-Bold" charset="1" panose="00000000000000000000"/>
      <p:regular r:id="rId26"/>
    </p:embeddedFont>
    <p:embeddedFont>
      <p:font typeface="Open Sans Ultra-Bold Italics" charset="1" panose="00000000000000000000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slides/slide1.xml" Type="http://schemas.openxmlformats.org/officeDocument/2006/relationships/slide"/><Relationship Id="rId29" Target="slides/slide2.xml" Type="http://schemas.openxmlformats.org/officeDocument/2006/relationships/slide"/><Relationship Id="rId3" Target="viewProps.xml" Type="http://schemas.openxmlformats.org/officeDocument/2006/relationships/viewProps"/><Relationship Id="rId30" Target="slides/slide3.xml" Type="http://schemas.openxmlformats.org/officeDocument/2006/relationships/slide"/><Relationship Id="rId31" Target="slides/slide4.xml" Type="http://schemas.openxmlformats.org/officeDocument/2006/relationships/slide"/><Relationship Id="rId32" Target="slides/slide5.xml" Type="http://schemas.openxmlformats.org/officeDocument/2006/relationships/slide"/><Relationship Id="rId33" Target="slides/slide6.xml" Type="http://schemas.openxmlformats.org/officeDocument/2006/relationships/slide"/><Relationship Id="rId34" Target="slides/slide7.xml" Type="http://schemas.openxmlformats.org/officeDocument/2006/relationships/slide"/><Relationship Id="rId35" Target="slides/slide8.xml" Type="http://schemas.openxmlformats.org/officeDocument/2006/relationships/slide"/><Relationship Id="rId36" Target="slides/slide9.xml" Type="http://schemas.openxmlformats.org/officeDocument/2006/relationships/slide"/><Relationship Id="rId37" Target="slides/slide10.xml" Type="http://schemas.openxmlformats.org/officeDocument/2006/relationships/slide"/><Relationship Id="rId38" Target="slides/slide11.xml" Type="http://schemas.openxmlformats.org/officeDocument/2006/relationships/slide"/><Relationship Id="rId39" Target="slides/slide12.xml" Type="http://schemas.openxmlformats.org/officeDocument/2006/relationships/slide"/><Relationship Id="rId4" Target="theme/theme1.xml" Type="http://schemas.openxmlformats.org/officeDocument/2006/relationships/theme"/><Relationship Id="rId40" Target="slides/slide13.xml" Type="http://schemas.openxmlformats.org/officeDocument/2006/relationships/slide"/><Relationship Id="rId41" Target="slides/slide14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1.png" Type="http://schemas.openxmlformats.org/officeDocument/2006/relationships/image"/><Relationship Id="rId11" Target="../media/image42.svg" Type="http://schemas.openxmlformats.org/officeDocument/2006/relationships/image"/><Relationship Id="rId12" Target="../media/image21.png" Type="http://schemas.openxmlformats.org/officeDocument/2006/relationships/image"/><Relationship Id="rId13" Target="../media/image22.svg" Type="http://schemas.openxmlformats.org/officeDocument/2006/relationships/image"/><Relationship Id="rId2" Target="../media/image23.png" Type="http://schemas.openxmlformats.org/officeDocument/2006/relationships/image"/><Relationship Id="rId3" Target="../media/image24.svg" Type="http://schemas.openxmlformats.org/officeDocument/2006/relationships/image"/><Relationship Id="rId4" Target="../media/image35.png" Type="http://schemas.openxmlformats.org/officeDocument/2006/relationships/image"/><Relationship Id="rId5" Target="../media/image36.svg" Type="http://schemas.openxmlformats.org/officeDocument/2006/relationships/image"/><Relationship Id="rId6" Target="../media/image37.png" Type="http://schemas.openxmlformats.org/officeDocument/2006/relationships/image"/><Relationship Id="rId7" Target="../media/image38.svg" Type="http://schemas.openxmlformats.org/officeDocument/2006/relationships/image"/><Relationship Id="rId8" Target="../media/image39.png" Type="http://schemas.openxmlformats.org/officeDocument/2006/relationships/image"/><Relationship Id="rId9" Target="../media/image40.sv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3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9.png" Type="http://schemas.openxmlformats.org/officeDocument/2006/relationships/image"/><Relationship Id="rId3" Target="../media/image40.svg" Type="http://schemas.openxmlformats.org/officeDocument/2006/relationships/image"/><Relationship Id="rId4" Target="../media/image44.png" Type="http://schemas.openxmlformats.org/officeDocument/2006/relationships/image"/><Relationship Id="rId5" Target="../media/image45.sv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6.png" Type="http://schemas.openxmlformats.org/officeDocument/2006/relationships/image"/><Relationship Id="rId3" Target="../media/image47.sv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Relationship Id="rId6" Target="../media/image17.png" Type="http://schemas.openxmlformats.org/officeDocument/2006/relationships/image"/><Relationship Id="rId7" Target="../media/image18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sv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svg" Type="http://schemas.openxmlformats.org/officeDocument/2006/relationships/image"/><Relationship Id="rId4" Target="../media/image23.png" Type="http://schemas.openxmlformats.org/officeDocument/2006/relationships/image"/><Relationship Id="rId5" Target="../media/image24.svg" Type="http://schemas.openxmlformats.org/officeDocument/2006/relationships/image"/><Relationship Id="rId6" Target="../media/image25.png" Type="http://schemas.openxmlformats.org/officeDocument/2006/relationships/image"/><Relationship Id="rId7" Target="../media/image26.svg" Type="http://schemas.openxmlformats.org/officeDocument/2006/relationships/image"/><Relationship Id="rId8" Target="../media/image5.png" Type="http://schemas.openxmlformats.org/officeDocument/2006/relationships/image"/><Relationship Id="rId9" Target="../media/image6.sv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jpe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Relationship Id="rId3" Target="../media/image29.sv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jpe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Relationship Id="rId3" Target="../media/image32.sv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Relationship Id="rId3" Target="../media/image34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B4B8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8902445" y="3757829"/>
            <a:ext cx="8951872" cy="21428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372"/>
              </a:lnSpc>
            </a:pPr>
            <a:r>
              <a:rPr lang="en-US" sz="7475">
                <a:solidFill>
                  <a:srgbClr val="F7B4A7"/>
                </a:solidFill>
                <a:latin typeface="Josefin Sans Bold"/>
              </a:rPr>
              <a:t>Learning Faster and More Effective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182834" y="-1921745"/>
            <a:ext cx="6755642" cy="4114800"/>
          </a:xfrm>
          <a:custGeom>
            <a:avLst/>
            <a:gdLst/>
            <a:ahLst/>
            <a:cxnLst/>
            <a:rect r="r" b="b" t="t" l="l"/>
            <a:pathLst>
              <a:path h="4114800" w="6755642">
                <a:moveTo>
                  <a:pt x="0" y="0"/>
                </a:moveTo>
                <a:lnTo>
                  <a:pt x="6755642" y="0"/>
                </a:lnTo>
                <a:lnTo>
                  <a:pt x="675564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303834" y="1790711"/>
            <a:ext cx="1194327" cy="2586142"/>
          </a:xfrm>
          <a:custGeom>
            <a:avLst/>
            <a:gdLst/>
            <a:ahLst/>
            <a:cxnLst/>
            <a:rect r="r" b="b" t="t" l="l"/>
            <a:pathLst>
              <a:path h="2586142" w="1194327">
                <a:moveTo>
                  <a:pt x="0" y="0"/>
                </a:moveTo>
                <a:lnTo>
                  <a:pt x="1194327" y="0"/>
                </a:lnTo>
                <a:lnTo>
                  <a:pt x="1194327" y="2586142"/>
                </a:lnTo>
                <a:lnTo>
                  <a:pt x="0" y="258614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2095190" y="2021154"/>
            <a:ext cx="5357753" cy="5591583"/>
          </a:xfrm>
          <a:custGeom>
            <a:avLst/>
            <a:gdLst/>
            <a:ahLst/>
            <a:cxnLst/>
            <a:rect r="r" b="b" t="t" l="l"/>
            <a:pathLst>
              <a:path h="5591583" w="5357753">
                <a:moveTo>
                  <a:pt x="5357753" y="0"/>
                </a:moveTo>
                <a:lnTo>
                  <a:pt x="0" y="0"/>
                </a:lnTo>
                <a:lnTo>
                  <a:pt x="0" y="5591582"/>
                </a:lnTo>
                <a:lnTo>
                  <a:pt x="5357753" y="5591582"/>
                </a:lnTo>
                <a:lnTo>
                  <a:pt x="5357753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947148" y="1264426"/>
            <a:ext cx="3144039" cy="2440918"/>
          </a:xfrm>
          <a:custGeom>
            <a:avLst/>
            <a:gdLst/>
            <a:ahLst/>
            <a:cxnLst/>
            <a:rect r="r" b="b" t="t" l="l"/>
            <a:pathLst>
              <a:path h="2440918" w="3144039">
                <a:moveTo>
                  <a:pt x="0" y="0"/>
                </a:moveTo>
                <a:lnTo>
                  <a:pt x="3144040" y="0"/>
                </a:lnTo>
                <a:lnTo>
                  <a:pt x="3144040" y="2440918"/>
                </a:lnTo>
                <a:lnTo>
                  <a:pt x="0" y="244091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24872" y="5005800"/>
            <a:ext cx="1894295" cy="4252500"/>
          </a:xfrm>
          <a:custGeom>
            <a:avLst/>
            <a:gdLst/>
            <a:ahLst/>
            <a:cxnLst/>
            <a:rect r="r" b="b" t="t" l="l"/>
            <a:pathLst>
              <a:path h="4252500" w="1894295">
                <a:moveTo>
                  <a:pt x="0" y="0"/>
                </a:moveTo>
                <a:lnTo>
                  <a:pt x="1894295" y="0"/>
                </a:lnTo>
                <a:lnTo>
                  <a:pt x="1894295" y="4252500"/>
                </a:lnTo>
                <a:lnTo>
                  <a:pt x="0" y="42525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4011803" y="7612736"/>
            <a:ext cx="3486358" cy="4114800"/>
          </a:xfrm>
          <a:custGeom>
            <a:avLst/>
            <a:gdLst/>
            <a:ahLst/>
            <a:cxnLst/>
            <a:rect r="r" b="b" t="t" l="l"/>
            <a:pathLst>
              <a:path h="4114800" w="3486358">
                <a:moveTo>
                  <a:pt x="0" y="0"/>
                </a:moveTo>
                <a:lnTo>
                  <a:pt x="3486358" y="0"/>
                </a:lnTo>
                <a:lnTo>
                  <a:pt x="34863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B4B8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8242167" y="3499416"/>
            <a:ext cx="6955020" cy="9276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976"/>
              </a:lnSpc>
            </a:pPr>
            <a:r>
              <a:rPr lang="en-US" sz="6400">
                <a:solidFill>
                  <a:srgbClr val="94DDDE"/>
                </a:solidFill>
                <a:latin typeface="Josefin Sans Bold"/>
              </a:rPr>
              <a:t>Join study groups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4610774" y="1441513"/>
            <a:ext cx="2645731" cy="1625922"/>
          </a:xfrm>
          <a:custGeom>
            <a:avLst/>
            <a:gdLst/>
            <a:ahLst/>
            <a:cxnLst/>
            <a:rect r="r" b="b" t="t" l="l"/>
            <a:pathLst>
              <a:path h="1625922" w="2645731">
                <a:moveTo>
                  <a:pt x="0" y="0"/>
                </a:moveTo>
                <a:lnTo>
                  <a:pt x="2645731" y="0"/>
                </a:lnTo>
                <a:lnTo>
                  <a:pt x="2645731" y="1625922"/>
                </a:lnTo>
                <a:lnTo>
                  <a:pt x="0" y="16259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2879313" y="5316566"/>
            <a:ext cx="5758626" cy="4114800"/>
          </a:xfrm>
          <a:custGeom>
            <a:avLst/>
            <a:gdLst/>
            <a:ahLst/>
            <a:cxnLst/>
            <a:rect r="r" b="b" t="t" l="l"/>
            <a:pathLst>
              <a:path h="4114800" w="5758626">
                <a:moveTo>
                  <a:pt x="0" y="0"/>
                </a:moveTo>
                <a:lnTo>
                  <a:pt x="5758626" y="0"/>
                </a:lnTo>
                <a:lnTo>
                  <a:pt x="575862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340312" y="-1788377"/>
            <a:ext cx="1491622" cy="3229890"/>
          </a:xfrm>
          <a:custGeom>
            <a:avLst/>
            <a:gdLst/>
            <a:ahLst/>
            <a:cxnLst/>
            <a:rect r="r" b="b" t="t" l="l"/>
            <a:pathLst>
              <a:path h="3229890" w="1491622">
                <a:moveTo>
                  <a:pt x="0" y="0"/>
                </a:moveTo>
                <a:lnTo>
                  <a:pt x="1491622" y="0"/>
                </a:lnTo>
                <a:lnTo>
                  <a:pt x="1491622" y="3229890"/>
                </a:lnTo>
                <a:lnTo>
                  <a:pt x="0" y="322989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242167" y="-1536821"/>
            <a:ext cx="3748344" cy="3073642"/>
          </a:xfrm>
          <a:custGeom>
            <a:avLst/>
            <a:gdLst/>
            <a:ahLst/>
            <a:cxnLst/>
            <a:rect r="r" b="b" t="t" l="l"/>
            <a:pathLst>
              <a:path h="3073642" w="3748344">
                <a:moveTo>
                  <a:pt x="0" y="0"/>
                </a:moveTo>
                <a:lnTo>
                  <a:pt x="3748345" y="0"/>
                </a:lnTo>
                <a:lnTo>
                  <a:pt x="3748345" y="3073642"/>
                </a:lnTo>
                <a:lnTo>
                  <a:pt x="0" y="307364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566643" y="-2441088"/>
            <a:ext cx="4317873" cy="5892879"/>
          </a:xfrm>
          <a:custGeom>
            <a:avLst/>
            <a:gdLst/>
            <a:ahLst/>
            <a:cxnLst/>
            <a:rect r="r" b="b" t="t" l="l"/>
            <a:pathLst>
              <a:path h="5892879" w="4317873">
                <a:moveTo>
                  <a:pt x="0" y="0"/>
                </a:moveTo>
                <a:lnTo>
                  <a:pt x="4317873" y="0"/>
                </a:lnTo>
                <a:lnTo>
                  <a:pt x="4317873" y="5892879"/>
                </a:lnTo>
                <a:lnTo>
                  <a:pt x="0" y="589287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0">
            <a:off x="1742874" y="3067435"/>
            <a:ext cx="4597438" cy="2842053"/>
          </a:xfrm>
          <a:custGeom>
            <a:avLst/>
            <a:gdLst/>
            <a:ahLst/>
            <a:cxnLst/>
            <a:rect r="r" b="b" t="t" l="l"/>
            <a:pathLst>
              <a:path h="2842053" w="4597438">
                <a:moveTo>
                  <a:pt x="4597438" y="0"/>
                </a:moveTo>
                <a:lnTo>
                  <a:pt x="0" y="0"/>
                </a:lnTo>
                <a:lnTo>
                  <a:pt x="0" y="2842053"/>
                </a:lnTo>
                <a:lnTo>
                  <a:pt x="4597438" y="2842053"/>
                </a:lnTo>
                <a:lnTo>
                  <a:pt x="4597438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8242167" y="4421786"/>
            <a:ext cx="8115300" cy="20504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26111" indent="-313055" lvl="1">
              <a:lnSpc>
                <a:spcPts val="4060"/>
              </a:lnSpc>
              <a:buFont typeface="Arial"/>
              <a:buChar char="•"/>
            </a:pPr>
            <a:r>
              <a:rPr lang="en-US" sz="2900">
                <a:solidFill>
                  <a:srgbClr val="F7B4A7"/>
                </a:solidFill>
                <a:latin typeface="Josefin Sans"/>
              </a:rPr>
              <a:t>Collaborate with peers to discuss and clarify concepts.</a:t>
            </a:r>
          </a:p>
          <a:p>
            <a:pPr marL="626110" indent="-313055" lvl="1">
              <a:lnSpc>
                <a:spcPts val="4060"/>
              </a:lnSpc>
              <a:buFont typeface="Arial"/>
              <a:buChar char="•"/>
            </a:pPr>
            <a:r>
              <a:rPr lang="en-US" sz="2900">
                <a:solidFill>
                  <a:srgbClr val="F7B4A7"/>
                </a:solidFill>
                <a:latin typeface="Josefin Sans"/>
              </a:rPr>
              <a:t>Teaching and discussing with others can deepen your understanding.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B4B8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2736034"/>
            <a:ext cx="7165867" cy="19554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507"/>
              </a:lnSpc>
            </a:pPr>
            <a:r>
              <a:rPr lang="en-US" sz="7150">
                <a:solidFill>
                  <a:srgbClr val="F7B4A7"/>
                </a:solidFill>
                <a:latin typeface="Josefin Sans Bold"/>
              </a:rPr>
              <a:t>Review and Reflect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4882017"/>
            <a:ext cx="6184027" cy="20504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26111" indent="-313055" lvl="1">
              <a:lnSpc>
                <a:spcPts val="4060"/>
              </a:lnSpc>
              <a:buFont typeface="Arial"/>
              <a:buChar char="•"/>
            </a:pPr>
            <a:r>
              <a:rPr lang="en-US" sz="2900">
                <a:solidFill>
                  <a:srgbClr val="94DDDE"/>
                </a:solidFill>
                <a:latin typeface="Josefin Sans"/>
              </a:rPr>
              <a:t>Regularly review what you've learned to reinforce concepts.</a:t>
            </a:r>
          </a:p>
          <a:p>
            <a:pPr marL="626110" indent="-313055" lvl="1">
              <a:lnSpc>
                <a:spcPts val="4060"/>
              </a:lnSpc>
              <a:buFont typeface="Arial"/>
              <a:buChar char="•"/>
            </a:pPr>
            <a:r>
              <a:rPr lang="en-US" sz="2900">
                <a:solidFill>
                  <a:srgbClr val="94DDDE"/>
                </a:solidFill>
                <a:latin typeface="Josefin Sans"/>
              </a:rPr>
              <a:t>Reflect on your progress and adjust your approach if needed.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8868535" y="961720"/>
            <a:ext cx="8807704" cy="8211791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>
  <p:cSld>
    <p:bg>
      <p:bgPr>
        <a:solidFill>
          <a:srgbClr val="94DD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3930101"/>
            <a:ext cx="15308369" cy="10217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26111" indent="-313055" lvl="1">
              <a:lnSpc>
                <a:spcPts val="4060"/>
              </a:lnSpc>
              <a:buFont typeface="Arial"/>
              <a:buChar char="•"/>
            </a:pPr>
            <a:r>
              <a:rPr lang="en-US" sz="2900">
                <a:solidFill>
                  <a:srgbClr val="2B4B82"/>
                </a:solidFill>
                <a:latin typeface="Josefin Sans"/>
              </a:rPr>
              <a:t>Consistency is key to long-term retention.</a:t>
            </a:r>
          </a:p>
          <a:p>
            <a:pPr marL="626111" indent="-313055" lvl="1">
              <a:lnSpc>
                <a:spcPts val="4060"/>
              </a:lnSpc>
              <a:buFont typeface="Arial"/>
              <a:buChar char="•"/>
            </a:pPr>
            <a:r>
              <a:rPr lang="en-US" sz="2900">
                <a:solidFill>
                  <a:srgbClr val="2B4B82"/>
                </a:solidFill>
                <a:latin typeface="Josefin Sans"/>
              </a:rPr>
              <a:t>Set a regular study schedule to maintain momentum..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2882986"/>
            <a:ext cx="6197506" cy="1113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959"/>
              </a:lnSpc>
            </a:pPr>
            <a:r>
              <a:rPr lang="en-US" sz="6399">
                <a:solidFill>
                  <a:srgbClr val="2B4B82"/>
                </a:solidFill>
                <a:latin typeface="Josefin Sans Bold"/>
              </a:rPr>
              <a:t>Stay Consistent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1667153"/>
            <a:ext cx="16230600" cy="10217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26106" indent="-313053" lvl="1">
              <a:lnSpc>
                <a:spcPts val="4059"/>
              </a:lnSpc>
              <a:buFont typeface="Arial"/>
              <a:buChar char="•"/>
            </a:pPr>
            <a:r>
              <a:rPr lang="en-US" sz="2899">
                <a:solidFill>
                  <a:srgbClr val="2B4B82"/>
                </a:solidFill>
                <a:latin typeface="Josefin Sans"/>
              </a:rPr>
              <a:t>Discover your preferred learning style (visual, auditory, kinesthetic) and tailor your approach accordingly.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620038"/>
            <a:ext cx="12395011" cy="1113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959"/>
              </a:lnSpc>
            </a:pPr>
            <a:r>
              <a:rPr lang="en-US" sz="6399">
                <a:solidFill>
                  <a:srgbClr val="2B4B82"/>
                </a:solidFill>
                <a:latin typeface="Josefin Sans Bold"/>
              </a:rPr>
              <a:t>Experiment with learning styles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8452380"/>
            <a:ext cx="15308369" cy="10217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26111" indent="-313055" lvl="1">
              <a:lnSpc>
                <a:spcPts val="4060"/>
              </a:lnSpc>
              <a:buFont typeface="Arial"/>
              <a:buChar char="•"/>
            </a:pPr>
            <a:r>
              <a:rPr lang="en-US" sz="2900">
                <a:solidFill>
                  <a:srgbClr val="2B4B82"/>
                </a:solidFill>
                <a:latin typeface="Josefin Sans"/>
              </a:rPr>
              <a:t>Ensure proper sleep, nutrition, and exercise to support cognitive function.</a:t>
            </a:r>
          </a:p>
          <a:p>
            <a:pPr marL="626111" indent="-313055" lvl="1">
              <a:lnSpc>
                <a:spcPts val="4060"/>
              </a:lnSpc>
              <a:buFont typeface="Arial"/>
              <a:buChar char="•"/>
            </a:pPr>
            <a:r>
              <a:rPr lang="en-US" sz="2900">
                <a:solidFill>
                  <a:srgbClr val="2B4B82"/>
                </a:solidFill>
                <a:latin typeface="Josefin Sans"/>
              </a:rPr>
              <a:t>A healthy lifestyle contributes to better learning and retention.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7405265"/>
            <a:ext cx="6197506" cy="1113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959"/>
              </a:lnSpc>
            </a:pPr>
            <a:r>
              <a:rPr lang="en-US" sz="6399">
                <a:solidFill>
                  <a:srgbClr val="2B4B82"/>
                </a:solidFill>
                <a:latin typeface="Josefin Sans Bold"/>
              </a:rPr>
              <a:t>Stay Healthy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6189431"/>
            <a:ext cx="16230600" cy="10217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26106" indent="-313053" lvl="1">
              <a:lnSpc>
                <a:spcPts val="4059"/>
              </a:lnSpc>
              <a:buFont typeface="Arial"/>
              <a:buChar char="•"/>
            </a:pPr>
            <a:r>
              <a:rPr lang="en-US" sz="2899">
                <a:solidFill>
                  <a:srgbClr val="2B4B82"/>
                </a:solidFill>
                <a:latin typeface="Josefin Sans"/>
              </a:rPr>
              <a:t>Request feedback from teachers, peers, or mentors.</a:t>
            </a:r>
          </a:p>
          <a:p>
            <a:pPr marL="626106" indent="-313053" lvl="1">
              <a:lnSpc>
                <a:spcPts val="4059"/>
              </a:lnSpc>
              <a:buFont typeface="Arial"/>
              <a:buChar char="•"/>
            </a:pPr>
            <a:r>
              <a:rPr lang="en-US" sz="2899">
                <a:solidFill>
                  <a:srgbClr val="2B4B82"/>
                </a:solidFill>
                <a:latin typeface="Josefin Sans"/>
              </a:rPr>
              <a:t>Use feedback to identify areas for improvement.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5142316"/>
            <a:ext cx="12395011" cy="1113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959"/>
              </a:lnSpc>
            </a:pPr>
            <a:r>
              <a:rPr lang="en-US" sz="6399">
                <a:solidFill>
                  <a:srgbClr val="2B4B82"/>
                </a:solidFill>
                <a:latin typeface="Josefin Sans Bold"/>
              </a:rPr>
              <a:t>Seek Feedback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851762" y="1107504"/>
            <a:ext cx="3489749" cy="2861594"/>
          </a:xfrm>
          <a:custGeom>
            <a:avLst/>
            <a:gdLst/>
            <a:ahLst/>
            <a:cxnLst/>
            <a:rect r="r" b="b" t="t" l="l"/>
            <a:pathLst>
              <a:path h="2861594" w="3489749">
                <a:moveTo>
                  <a:pt x="0" y="0"/>
                </a:moveTo>
                <a:lnTo>
                  <a:pt x="3489749" y="0"/>
                </a:lnTo>
                <a:lnTo>
                  <a:pt x="3489749" y="2861593"/>
                </a:lnTo>
                <a:lnTo>
                  <a:pt x="0" y="286159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90793" y="4342477"/>
            <a:ext cx="4618653" cy="4114800"/>
          </a:xfrm>
          <a:custGeom>
            <a:avLst/>
            <a:gdLst/>
            <a:ahLst/>
            <a:cxnLst/>
            <a:rect r="r" b="b" t="t" l="l"/>
            <a:pathLst>
              <a:path h="4114800" w="4618653">
                <a:moveTo>
                  <a:pt x="0" y="0"/>
                </a:moveTo>
                <a:lnTo>
                  <a:pt x="4618653" y="0"/>
                </a:lnTo>
                <a:lnTo>
                  <a:pt x="461865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7973577" y="4285327"/>
            <a:ext cx="9285723" cy="1471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09917" indent="-304959" lvl="1">
              <a:lnSpc>
                <a:spcPts val="3954"/>
              </a:lnSpc>
              <a:buFont typeface="Arial"/>
              <a:buChar char="•"/>
            </a:pPr>
            <a:r>
              <a:rPr lang="en-US" sz="2824">
                <a:solidFill>
                  <a:srgbClr val="2B4B82"/>
                </a:solidFill>
                <a:latin typeface="Josefin Sans"/>
              </a:rPr>
              <a:t>Break your study sessions into manageable chunks.</a:t>
            </a:r>
          </a:p>
          <a:p>
            <a:pPr marL="609917" indent="-304959" lvl="1">
              <a:lnSpc>
                <a:spcPts val="3954"/>
              </a:lnSpc>
              <a:buFont typeface="Arial"/>
              <a:buChar char="•"/>
            </a:pPr>
            <a:r>
              <a:rPr lang="en-US" sz="2824">
                <a:solidFill>
                  <a:srgbClr val="2B4B82"/>
                </a:solidFill>
                <a:latin typeface="Josefin Sans"/>
              </a:rPr>
              <a:t>Take short breaks to prevent burnout and maintain focus.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109232" y="3327502"/>
            <a:ext cx="9285723" cy="821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719"/>
              </a:lnSpc>
            </a:pPr>
            <a:r>
              <a:rPr lang="en-US" sz="4800">
                <a:solidFill>
                  <a:srgbClr val="2B4B82"/>
                </a:solidFill>
                <a:latin typeface="Josefin Sans Bold"/>
              </a:rPr>
              <a:t>Take Breaks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B4B8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4114800"/>
            <a:ext cx="10578305" cy="1981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00"/>
              </a:lnSpc>
            </a:pPr>
            <a:r>
              <a:rPr lang="en-US" sz="6000">
                <a:solidFill>
                  <a:srgbClr val="F7B4A7"/>
                </a:solidFill>
                <a:latin typeface="Josefin Sans Bold"/>
              </a:rPr>
              <a:t>THANKS FOR YOUR REVIEWING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3001822" y="1710976"/>
            <a:ext cx="3662625" cy="5642699"/>
          </a:xfrm>
          <a:custGeom>
            <a:avLst/>
            <a:gdLst/>
            <a:ahLst/>
            <a:cxnLst/>
            <a:rect r="r" b="b" t="t" l="l"/>
            <a:pathLst>
              <a:path h="5642699" w="3662625">
                <a:moveTo>
                  <a:pt x="0" y="0"/>
                </a:moveTo>
                <a:lnTo>
                  <a:pt x="3662625" y="0"/>
                </a:lnTo>
                <a:lnTo>
                  <a:pt x="3662625" y="5642699"/>
                </a:lnTo>
                <a:lnTo>
                  <a:pt x="0" y="56426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B4B8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9663519" y="1674841"/>
            <a:ext cx="5042831" cy="962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559"/>
              </a:lnSpc>
            </a:pPr>
            <a:r>
              <a:rPr lang="en-US" sz="6299">
                <a:solidFill>
                  <a:srgbClr val="F7B4A7"/>
                </a:solidFill>
                <a:latin typeface="Josefin Sans Bold"/>
              </a:rPr>
              <a:t>Content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9663519" y="2781408"/>
            <a:ext cx="5653279" cy="8934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30"/>
              </a:lnSpc>
            </a:pPr>
            <a:r>
              <a:rPr lang="en-US" sz="2200" spc="264">
                <a:solidFill>
                  <a:srgbClr val="94DDDE"/>
                </a:solidFill>
                <a:latin typeface="Josefin Sans"/>
              </a:rPr>
              <a:t>THE WAYS HOW TO LEARN FASTER AND MORE EFFECTIVELY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309758" y="1684366"/>
            <a:ext cx="3874545" cy="5122596"/>
          </a:xfrm>
          <a:custGeom>
            <a:avLst/>
            <a:gdLst/>
            <a:ahLst/>
            <a:cxnLst/>
            <a:rect r="r" b="b" t="t" l="l"/>
            <a:pathLst>
              <a:path h="5122596" w="3874545">
                <a:moveTo>
                  <a:pt x="0" y="0"/>
                </a:moveTo>
                <a:lnTo>
                  <a:pt x="3874546" y="0"/>
                </a:lnTo>
                <a:lnTo>
                  <a:pt x="3874546" y="5122596"/>
                </a:lnTo>
                <a:lnTo>
                  <a:pt x="0" y="51225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380976" y="2475095"/>
            <a:ext cx="3874545" cy="5122596"/>
          </a:xfrm>
          <a:custGeom>
            <a:avLst/>
            <a:gdLst/>
            <a:ahLst/>
            <a:cxnLst/>
            <a:rect r="r" b="b" t="t" l="l"/>
            <a:pathLst>
              <a:path h="5122596" w="3874545">
                <a:moveTo>
                  <a:pt x="0" y="0"/>
                </a:moveTo>
                <a:lnTo>
                  <a:pt x="3874545" y="0"/>
                </a:lnTo>
                <a:lnTo>
                  <a:pt x="3874545" y="5122595"/>
                </a:lnTo>
                <a:lnTo>
                  <a:pt x="0" y="51225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495732" y="3214319"/>
            <a:ext cx="3874545" cy="5122596"/>
          </a:xfrm>
          <a:custGeom>
            <a:avLst/>
            <a:gdLst/>
            <a:ahLst/>
            <a:cxnLst/>
            <a:rect r="r" b="b" t="t" l="l"/>
            <a:pathLst>
              <a:path h="5122596" w="3874545">
                <a:moveTo>
                  <a:pt x="0" y="0"/>
                </a:moveTo>
                <a:lnTo>
                  <a:pt x="3874545" y="0"/>
                </a:lnTo>
                <a:lnTo>
                  <a:pt x="3874545" y="5122596"/>
                </a:lnTo>
                <a:lnTo>
                  <a:pt x="0" y="512259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4DD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497814" y="3086100"/>
            <a:ext cx="5131837" cy="4114800"/>
          </a:xfrm>
          <a:custGeom>
            <a:avLst/>
            <a:gdLst/>
            <a:ahLst/>
            <a:cxnLst/>
            <a:rect r="r" b="b" t="t" l="l"/>
            <a:pathLst>
              <a:path h="4114800" w="5131837">
                <a:moveTo>
                  <a:pt x="0" y="0"/>
                </a:moveTo>
                <a:lnTo>
                  <a:pt x="5131837" y="0"/>
                </a:lnTo>
                <a:lnTo>
                  <a:pt x="513183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4044269"/>
            <a:ext cx="9768230" cy="990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680"/>
              </a:lnSpc>
            </a:pPr>
            <a:r>
              <a:rPr lang="en-US" sz="6400">
                <a:solidFill>
                  <a:srgbClr val="31356E"/>
                </a:solidFill>
                <a:latin typeface="Josefin Sans Bold"/>
              </a:rPr>
              <a:t>Set Clear Goal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5133975"/>
            <a:ext cx="9358913" cy="885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26110" indent="-313055" lvl="1">
              <a:lnSpc>
                <a:spcPts val="3480"/>
              </a:lnSpc>
              <a:buFont typeface="Arial"/>
              <a:buChar char="•"/>
            </a:pPr>
            <a:r>
              <a:rPr lang="en-US" sz="2900">
                <a:solidFill>
                  <a:srgbClr val="2B4B82"/>
                </a:solidFill>
                <a:latin typeface="Josefin Sans"/>
              </a:rPr>
              <a:t>Clearly define what we want to learn.</a:t>
            </a:r>
          </a:p>
          <a:p>
            <a:pPr marL="626110" indent="-313055" lvl="1">
              <a:lnSpc>
                <a:spcPts val="3480"/>
              </a:lnSpc>
              <a:buFont typeface="Arial"/>
              <a:buChar char="•"/>
            </a:pPr>
            <a:r>
              <a:rPr lang="en-US" sz="2900">
                <a:solidFill>
                  <a:srgbClr val="2B4B82"/>
                </a:solidFill>
                <a:latin typeface="Josefin Sans"/>
              </a:rPr>
              <a:t>Break down larger goals into smaller taks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370694" y="2641748"/>
            <a:ext cx="6276929" cy="1962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680"/>
              </a:lnSpc>
            </a:pPr>
            <a:r>
              <a:rPr lang="en-US" sz="6400">
                <a:solidFill>
                  <a:srgbClr val="2B4B82"/>
                </a:solidFill>
                <a:latin typeface="Josefin Sans Bold"/>
              </a:rPr>
              <a:t>Prioritize and focus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370694" y="4537223"/>
            <a:ext cx="6276929" cy="20504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26107" indent="-313054" lvl="1">
              <a:lnSpc>
                <a:spcPts val="4059"/>
              </a:lnSpc>
              <a:buFont typeface="Arial"/>
              <a:buChar char="•"/>
            </a:pPr>
            <a:r>
              <a:rPr lang="en-US" sz="2899">
                <a:solidFill>
                  <a:srgbClr val="2B4B82"/>
                </a:solidFill>
                <a:latin typeface="Josefin Sans"/>
              </a:rPr>
              <a:t>Identify the most important concepts or skills to learn first</a:t>
            </a:r>
          </a:p>
          <a:p>
            <a:pPr marL="626107" indent="-313054" lvl="1">
              <a:lnSpc>
                <a:spcPts val="4059"/>
              </a:lnSpc>
              <a:buFont typeface="Arial"/>
              <a:buChar char="•"/>
            </a:pPr>
            <a:r>
              <a:rPr lang="en-US" sz="2899">
                <a:solidFill>
                  <a:srgbClr val="2B4B82"/>
                </a:solidFill>
                <a:latin typeface="Josefin Sans"/>
              </a:rPr>
              <a:t>Eliminate distractions and create a dedicated study environment.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893831" y="2641748"/>
            <a:ext cx="6023474" cy="1962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680"/>
              </a:lnSpc>
            </a:pPr>
            <a:r>
              <a:rPr lang="en-US" sz="6400">
                <a:solidFill>
                  <a:srgbClr val="2B4B82"/>
                </a:solidFill>
                <a:latin typeface="Josefin Sans Bold"/>
              </a:rPr>
              <a:t>Active Learning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893831" y="4537223"/>
            <a:ext cx="6023474" cy="3593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26107" indent="-313054" lvl="1">
              <a:lnSpc>
                <a:spcPts val="4059"/>
              </a:lnSpc>
              <a:buFont typeface="Arial"/>
              <a:buChar char="•"/>
            </a:pPr>
            <a:r>
              <a:rPr lang="en-US" sz="2899">
                <a:solidFill>
                  <a:srgbClr val="2B4B82"/>
                </a:solidFill>
                <a:latin typeface="Josefin Sans"/>
              </a:rPr>
              <a:t>Engage actively with the material through exercises, discussions, or practical applications.</a:t>
            </a:r>
          </a:p>
          <a:p>
            <a:pPr marL="626107" indent="-313054" lvl="1">
              <a:lnSpc>
                <a:spcPts val="4059"/>
              </a:lnSpc>
              <a:buFont typeface="Arial"/>
              <a:buChar char="•"/>
            </a:pPr>
            <a:r>
              <a:rPr lang="en-US" sz="2899">
                <a:solidFill>
                  <a:srgbClr val="2B4B82"/>
                </a:solidFill>
                <a:latin typeface="Josefin Sans"/>
              </a:rPr>
              <a:t>Teach the concept to someone else or explain it in your own words.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0" y="-963412"/>
            <a:ext cx="4597438" cy="2842053"/>
          </a:xfrm>
          <a:custGeom>
            <a:avLst/>
            <a:gdLst/>
            <a:ahLst/>
            <a:cxnLst/>
            <a:rect r="r" b="b" t="t" l="l"/>
            <a:pathLst>
              <a:path h="2842053" w="4597438">
                <a:moveTo>
                  <a:pt x="0" y="0"/>
                </a:moveTo>
                <a:lnTo>
                  <a:pt x="4597438" y="0"/>
                </a:lnTo>
                <a:lnTo>
                  <a:pt x="4597438" y="2842052"/>
                </a:lnTo>
                <a:lnTo>
                  <a:pt x="0" y="28420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0">
            <a:off x="10551837" y="390596"/>
            <a:ext cx="2076668" cy="1276207"/>
          </a:xfrm>
          <a:custGeom>
            <a:avLst/>
            <a:gdLst/>
            <a:ahLst/>
            <a:cxnLst/>
            <a:rect r="r" b="b" t="t" l="l"/>
            <a:pathLst>
              <a:path h="1276207" w="2076668">
                <a:moveTo>
                  <a:pt x="2076668" y="0"/>
                </a:moveTo>
                <a:lnTo>
                  <a:pt x="0" y="0"/>
                </a:lnTo>
                <a:lnTo>
                  <a:pt x="0" y="1276208"/>
                </a:lnTo>
                <a:lnTo>
                  <a:pt x="2076668" y="1276208"/>
                </a:lnTo>
                <a:lnTo>
                  <a:pt x="2076668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3138681" y="-2447996"/>
            <a:ext cx="3837986" cy="4114800"/>
          </a:xfrm>
          <a:custGeom>
            <a:avLst/>
            <a:gdLst/>
            <a:ahLst/>
            <a:cxnLst/>
            <a:rect r="r" b="b" t="t" l="l"/>
            <a:pathLst>
              <a:path h="4114800" w="3837986">
                <a:moveTo>
                  <a:pt x="0" y="0"/>
                </a:moveTo>
                <a:lnTo>
                  <a:pt x="3837987" y="0"/>
                </a:lnTo>
                <a:lnTo>
                  <a:pt x="383798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4994246" y="-3759204"/>
            <a:ext cx="5357753" cy="5591583"/>
          </a:xfrm>
          <a:custGeom>
            <a:avLst/>
            <a:gdLst/>
            <a:ahLst/>
            <a:cxnLst/>
            <a:rect r="r" b="b" t="t" l="l"/>
            <a:pathLst>
              <a:path h="5591583" w="5357753">
                <a:moveTo>
                  <a:pt x="0" y="0"/>
                </a:moveTo>
                <a:lnTo>
                  <a:pt x="5357752" y="0"/>
                </a:lnTo>
                <a:lnTo>
                  <a:pt x="5357752" y="5591583"/>
                </a:lnTo>
                <a:lnTo>
                  <a:pt x="0" y="559158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6912767" cy="10287000"/>
          </a:xfrm>
          <a:custGeom>
            <a:avLst/>
            <a:gdLst/>
            <a:ahLst/>
            <a:cxnLst/>
            <a:rect r="r" b="b" t="t" l="l"/>
            <a:pathLst>
              <a:path h="10287000" w="6912767">
                <a:moveTo>
                  <a:pt x="0" y="0"/>
                </a:moveTo>
                <a:lnTo>
                  <a:pt x="6912767" y="0"/>
                </a:lnTo>
                <a:lnTo>
                  <a:pt x="6912767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6224" t="0" r="-96992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8097063" y="2400453"/>
            <a:ext cx="9162237" cy="1828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30"/>
              </a:lnSpc>
            </a:pPr>
            <a:r>
              <a:rPr lang="en-US" sz="6025">
                <a:solidFill>
                  <a:srgbClr val="2B4B82"/>
                </a:solidFill>
                <a:latin typeface="Josefin Sans Bold"/>
              </a:rPr>
              <a:t>Use Multiple Learning Resources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8097063" y="4162578"/>
            <a:ext cx="9162237" cy="20504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26109" indent="-313054" lvl="1">
              <a:lnSpc>
                <a:spcPts val="4059"/>
              </a:lnSpc>
              <a:buFont typeface="Arial"/>
              <a:buChar char="•"/>
            </a:pPr>
            <a:r>
              <a:rPr lang="en-US" sz="2899">
                <a:solidFill>
                  <a:srgbClr val="2B4B82"/>
                </a:solidFill>
                <a:latin typeface="Josefin Sans"/>
              </a:rPr>
              <a:t>Combine textbooks, online courses, videos, and other resources for a well-rounded understanding.</a:t>
            </a:r>
          </a:p>
          <a:p>
            <a:pPr marL="626109" indent="-313054" lvl="1">
              <a:lnSpc>
                <a:spcPts val="4059"/>
              </a:lnSpc>
              <a:buFont typeface="Arial"/>
              <a:buChar char="•"/>
            </a:pPr>
            <a:r>
              <a:rPr lang="en-US" sz="2899">
                <a:solidFill>
                  <a:srgbClr val="2B4B82"/>
                </a:solidFill>
                <a:latin typeface="Josefin Sans"/>
              </a:rPr>
              <a:t>Don't rely on a single source; seek diverse perspectives.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B4A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4247339"/>
            <a:ext cx="9569415" cy="1038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694"/>
              </a:lnSpc>
            </a:pPr>
            <a:r>
              <a:rPr lang="en-US" sz="8099" spc="-80">
                <a:solidFill>
                  <a:srgbClr val="2B4B82"/>
                </a:solidFill>
                <a:latin typeface="Josefin Sans Bold"/>
              </a:rPr>
              <a:t>Practice Regulary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2443088" y="1028700"/>
            <a:ext cx="6414740" cy="6631780"/>
          </a:xfrm>
          <a:custGeom>
            <a:avLst/>
            <a:gdLst/>
            <a:ahLst/>
            <a:cxnLst/>
            <a:rect r="r" b="b" t="t" l="l"/>
            <a:pathLst>
              <a:path h="6631780" w="6414740">
                <a:moveTo>
                  <a:pt x="0" y="0"/>
                </a:moveTo>
                <a:lnTo>
                  <a:pt x="6414740" y="0"/>
                </a:lnTo>
                <a:lnTo>
                  <a:pt x="6414740" y="6631780"/>
                </a:lnTo>
                <a:lnTo>
                  <a:pt x="0" y="66317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111240" y="5386246"/>
            <a:ext cx="9486875" cy="20504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26107" indent="-313054" lvl="1">
              <a:lnSpc>
                <a:spcPts val="4059"/>
              </a:lnSpc>
              <a:buFont typeface="Arial"/>
              <a:buChar char="•"/>
            </a:pPr>
            <a:r>
              <a:rPr lang="en-US" sz="2899">
                <a:solidFill>
                  <a:srgbClr val="2B4B82"/>
                </a:solidFill>
                <a:latin typeface="Josefin Sans"/>
              </a:rPr>
              <a:t>Regular practice helps reinforce learning and build proficiency.</a:t>
            </a:r>
          </a:p>
          <a:p>
            <a:pPr marL="626107" indent="-313054" lvl="1">
              <a:lnSpc>
                <a:spcPts val="4059"/>
              </a:lnSpc>
              <a:buFont typeface="Arial"/>
              <a:buChar char="•"/>
            </a:pPr>
            <a:r>
              <a:rPr lang="en-US" sz="2899">
                <a:solidFill>
                  <a:srgbClr val="2B4B82"/>
                </a:solidFill>
                <a:latin typeface="Josefin Sans"/>
              </a:rPr>
              <a:t>Implement what you've learned in real-world scenarios.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4DD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8184311" cy="10287000"/>
          </a:xfrm>
          <a:custGeom>
            <a:avLst/>
            <a:gdLst/>
            <a:ahLst/>
            <a:cxnLst/>
            <a:rect r="r" b="b" t="t" l="l"/>
            <a:pathLst>
              <a:path h="10287000" w="8184311">
                <a:moveTo>
                  <a:pt x="0" y="0"/>
                </a:moveTo>
                <a:lnTo>
                  <a:pt x="8184311" y="0"/>
                </a:lnTo>
                <a:lnTo>
                  <a:pt x="818431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669" r="0" b="-9669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9460529" y="2646623"/>
            <a:ext cx="7312205" cy="647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070"/>
              </a:lnSpc>
            </a:pPr>
            <a:r>
              <a:rPr lang="en-US" sz="4225">
                <a:solidFill>
                  <a:srgbClr val="2B4B82"/>
                </a:solidFill>
                <a:latin typeface="Josefin Sans Bold"/>
              </a:rPr>
              <a:t>Effective Note-Taking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9460529" y="3227648"/>
            <a:ext cx="7312205" cy="20504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26111" indent="-313055" lvl="1">
              <a:lnSpc>
                <a:spcPts val="4060"/>
              </a:lnSpc>
              <a:buFont typeface="Arial"/>
              <a:buChar char="•"/>
            </a:pPr>
            <a:r>
              <a:rPr lang="en-US" sz="2900">
                <a:solidFill>
                  <a:srgbClr val="2B4B82"/>
                </a:solidFill>
                <a:latin typeface="Josefin Sans"/>
              </a:rPr>
              <a:t>Develop a note-taking system that works for you.</a:t>
            </a:r>
          </a:p>
          <a:p>
            <a:pPr marL="626111" indent="-313055" lvl="1">
              <a:lnSpc>
                <a:spcPts val="4060"/>
              </a:lnSpc>
              <a:buFont typeface="Arial"/>
              <a:buChar char="•"/>
            </a:pPr>
            <a:r>
              <a:rPr lang="en-US" sz="2900">
                <a:solidFill>
                  <a:srgbClr val="2B4B82"/>
                </a:solidFill>
                <a:latin typeface="Josefin Sans"/>
              </a:rPr>
              <a:t>Summarize key points, concepts, and examples..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4DD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565158" y="2818974"/>
            <a:ext cx="7312717" cy="1988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519"/>
              </a:lnSpc>
            </a:pPr>
            <a:r>
              <a:rPr lang="en-US" sz="8000" spc="-88">
                <a:solidFill>
                  <a:srgbClr val="2B4B82"/>
                </a:solidFill>
                <a:latin typeface="Josefin Sans Bold"/>
              </a:rPr>
              <a:t>Utilize Memory Techniques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565158" y="5113655"/>
            <a:ext cx="7312717" cy="20504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26111" indent="-313055" lvl="1">
              <a:lnSpc>
                <a:spcPts val="4060"/>
              </a:lnSpc>
              <a:buFont typeface="Arial"/>
              <a:buChar char="•"/>
            </a:pPr>
            <a:r>
              <a:rPr lang="en-US" sz="2900">
                <a:solidFill>
                  <a:srgbClr val="2B4B82"/>
                </a:solidFill>
                <a:latin typeface="Josefin Sans"/>
              </a:rPr>
              <a:t>Employ mnemonic devices, visualization, or association techniques to enhance memory.</a:t>
            </a:r>
          </a:p>
          <a:p>
            <a:pPr marL="626111" indent="-313055" lvl="1">
              <a:lnSpc>
                <a:spcPts val="4060"/>
              </a:lnSpc>
              <a:buFont typeface="Arial"/>
              <a:buChar char="•"/>
            </a:pPr>
            <a:r>
              <a:rPr lang="en-US" sz="2900">
                <a:solidFill>
                  <a:srgbClr val="2B4B82"/>
                </a:solidFill>
                <a:latin typeface="Josefin Sans"/>
              </a:rPr>
              <a:t>Use flashcards or other memory aids.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9854137" y="3018272"/>
            <a:ext cx="7411325" cy="4635447"/>
          </a:xfrm>
          <a:custGeom>
            <a:avLst/>
            <a:gdLst/>
            <a:ahLst/>
            <a:cxnLst/>
            <a:rect r="r" b="b" t="t" l="l"/>
            <a:pathLst>
              <a:path h="4635447" w="7411325">
                <a:moveTo>
                  <a:pt x="0" y="0"/>
                </a:moveTo>
                <a:lnTo>
                  <a:pt x="7411325" y="0"/>
                </a:lnTo>
                <a:lnTo>
                  <a:pt x="7411325" y="4635447"/>
                </a:lnTo>
                <a:lnTo>
                  <a:pt x="0" y="46354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665100" y="8613636"/>
            <a:ext cx="4338720" cy="2713672"/>
          </a:xfrm>
          <a:custGeom>
            <a:avLst/>
            <a:gdLst/>
            <a:ahLst/>
            <a:cxnLst/>
            <a:rect r="r" b="b" t="t" l="l"/>
            <a:pathLst>
              <a:path h="2713672" w="4338720">
                <a:moveTo>
                  <a:pt x="0" y="0"/>
                </a:moveTo>
                <a:lnTo>
                  <a:pt x="4338720" y="0"/>
                </a:lnTo>
                <a:lnTo>
                  <a:pt x="4338720" y="2713671"/>
                </a:lnTo>
                <a:lnTo>
                  <a:pt x="0" y="27136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976014" y="7483497"/>
            <a:ext cx="3289448" cy="2057400"/>
          </a:xfrm>
          <a:custGeom>
            <a:avLst/>
            <a:gdLst/>
            <a:ahLst/>
            <a:cxnLst/>
            <a:rect r="r" b="b" t="t" l="l"/>
            <a:pathLst>
              <a:path h="2057400" w="3289448">
                <a:moveTo>
                  <a:pt x="0" y="0"/>
                </a:moveTo>
                <a:lnTo>
                  <a:pt x="3289448" y="0"/>
                </a:lnTo>
                <a:lnTo>
                  <a:pt x="3289448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320348" y="712171"/>
            <a:ext cx="3289448" cy="2057400"/>
          </a:xfrm>
          <a:custGeom>
            <a:avLst/>
            <a:gdLst/>
            <a:ahLst/>
            <a:cxnLst/>
            <a:rect r="r" b="b" t="t" l="l"/>
            <a:pathLst>
              <a:path h="2057400" w="3289448">
                <a:moveTo>
                  <a:pt x="0" y="0"/>
                </a:moveTo>
                <a:lnTo>
                  <a:pt x="3289448" y="0"/>
                </a:lnTo>
                <a:lnTo>
                  <a:pt x="3289448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B4B8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476342" y="1951228"/>
            <a:ext cx="6338112" cy="6384545"/>
          </a:xfrm>
          <a:custGeom>
            <a:avLst/>
            <a:gdLst/>
            <a:ahLst/>
            <a:cxnLst/>
            <a:rect r="r" b="b" t="t" l="l"/>
            <a:pathLst>
              <a:path h="6384545" w="6338112">
                <a:moveTo>
                  <a:pt x="0" y="0"/>
                </a:moveTo>
                <a:lnTo>
                  <a:pt x="6338112" y="0"/>
                </a:lnTo>
                <a:lnTo>
                  <a:pt x="6338112" y="6384544"/>
                </a:lnTo>
                <a:lnTo>
                  <a:pt x="0" y="63845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3714750"/>
            <a:ext cx="8489114" cy="1314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200"/>
              </a:lnSpc>
            </a:pPr>
            <a:r>
              <a:rPr lang="en-US" sz="8500">
                <a:solidFill>
                  <a:srgbClr val="F7B4A7"/>
                </a:solidFill>
                <a:latin typeface="Josefin Sans Bold"/>
              </a:rPr>
              <a:t>Stay motivated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5017135"/>
            <a:ext cx="8115300" cy="1536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26111" indent="-313055" lvl="1">
              <a:lnSpc>
                <a:spcPts val="4060"/>
              </a:lnSpc>
              <a:buFont typeface="Arial"/>
              <a:buChar char="•"/>
            </a:pPr>
            <a:r>
              <a:rPr lang="en-US" sz="2900">
                <a:solidFill>
                  <a:srgbClr val="94DDDE"/>
                </a:solidFill>
                <a:latin typeface="Josefin Sans"/>
              </a:rPr>
              <a:t>Keep the bigger picture in mind.</a:t>
            </a:r>
          </a:p>
          <a:p>
            <a:pPr marL="626110" indent="-313055" lvl="1">
              <a:lnSpc>
                <a:spcPts val="4060"/>
              </a:lnSpc>
              <a:buFont typeface="Arial"/>
              <a:buChar char="•"/>
            </a:pPr>
            <a:r>
              <a:rPr lang="en-US" sz="2900">
                <a:solidFill>
                  <a:srgbClr val="94DDDE"/>
                </a:solidFill>
                <a:latin typeface="Josefin Sans"/>
              </a:rPr>
              <a:t>Celebrate small victories and milestones to stay motivated.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DAF5p8WC4PM</dc:identifier>
  <dcterms:modified xsi:type="dcterms:W3CDTF">2011-08-01T06:04:30Z</dcterms:modified>
  <cp:revision>1</cp:revision>
  <dc:title>Topic2_Challenge0_Presentation</dc:title>
</cp:coreProperties>
</file>